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6" r:id="rId14"/>
    <p:sldId id="268" r:id="rId15"/>
    <p:sldId id="272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8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3E5A-F03E-4A79-94C5-9C770B36D29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E020-C1A0-4C8C-98AA-F32349117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Relevamiento del estado actual de la hidatidosis en la población endémica de Chubut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6401" y="4573588"/>
            <a:ext cx="9134473" cy="19605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AR" sz="3100" b="1" i="1" u="sng" dirty="0" smtClean="0"/>
              <a:t>Carrera de Medicina - Proyecto de extensión - Primera parte</a:t>
            </a:r>
          </a:p>
          <a:p>
            <a:pPr algn="r"/>
            <a:r>
              <a:rPr lang="es-AR" b="1" dirty="0" smtClean="0"/>
              <a:t>Dir. GUENOVA, </a:t>
            </a:r>
            <a:r>
              <a:rPr lang="es-AR" b="1" dirty="0" err="1" smtClean="0"/>
              <a:t>Tzenka</a:t>
            </a:r>
            <a:r>
              <a:rPr lang="es-AR" b="1" dirty="0" smtClean="0"/>
              <a:t>, Co-Dir. JENSEN, Oscar</a:t>
            </a:r>
          </a:p>
          <a:p>
            <a:pPr algn="r"/>
            <a:r>
              <a:rPr lang="es-AR" b="1" dirty="0" smtClean="0"/>
              <a:t>Equipo de Cátedra Planificación de la Salud: Prof. REALES, Lidia,  Prof. Esp. CEJAS, Carmen</a:t>
            </a:r>
          </a:p>
          <a:p>
            <a:pPr algn="r"/>
            <a:r>
              <a:rPr lang="es-AR" sz="2600" b="1" dirty="0" smtClean="0"/>
              <a:t>Estudiantes: BOTA, Melisa,  CIFUENTES, Carla,  HUAIQUIL, Rafael,  POSODENTE, Ariana,  RIVAS, Emmanuel,  RUARTE, Noelia,  TABOADA, Lucas</a:t>
            </a:r>
            <a:endParaRPr lang="en-US" sz="2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47004"/>
            <a:ext cx="9067042" cy="1420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26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b="27327"/>
          <a:stretch/>
        </p:blipFill>
        <p:spPr>
          <a:xfrm>
            <a:off x="2415606" y="184879"/>
            <a:ext cx="7747297" cy="64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45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Sarmiento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-</a:t>
            </a:r>
            <a:r>
              <a:rPr lang="es-ES" b="1" dirty="0" smtClean="0"/>
              <a:t>Capacitación teórica: </a:t>
            </a:r>
            <a:r>
              <a:rPr lang="es-ES" dirty="0" smtClean="0"/>
              <a:t>sobre vigilancia, diagnóstico y control en el hospedero intermediario. Vacunas. Vacunación. Vacuna EG95. Protocolos y ensayos. Toma de muestras de sangre y análisis en </a:t>
            </a:r>
            <a:r>
              <a:rPr lang="es-ES" b="1" dirty="0" smtClean="0"/>
              <a:t>laboratorio de baja complejidad.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-</a:t>
            </a:r>
            <a:r>
              <a:rPr lang="es-ES" b="1" dirty="0" smtClean="0"/>
              <a:t>Capacitación práctica: </a:t>
            </a:r>
            <a:r>
              <a:rPr lang="es-ES" dirty="0" smtClean="0"/>
              <a:t>diagnóstico macroscópico de quistes hidatídicos, </a:t>
            </a:r>
            <a:r>
              <a:rPr lang="es-ES" dirty="0" err="1" smtClean="0"/>
              <a:t>fasciola</a:t>
            </a:r>
            <a:r>
              <a:rPr lang="es-ES" dirty="0" smtClean="0"/>
              <a:t> y </a:t>
            </a:r>
            <a:r>
              <a:rPr lang="es-ES" dirty="0" err="1" smtClean="0"/>
              <a:t>linfadenitis</a:t>
            </a:r>
            <a:r>
              <a:rPr lang="es-ES" dirty="0" smtClean="0"/>
              <a:t>. Envío de muestras al laboratorio. Estudios de fertilidad y viabilidad.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Sarmiento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846" y="2368731"/>
            <a:ext cx="11355977" cy="4249782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teórica: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 cargo del médico rural, Carlos L. Suarez, basado en su experiencia laboral en la detección de pacientes con hidatidosis. 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a cargo del equipo del Centro de Investigación en Zoonosis: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Vigilancia, diagnóstico y control en el ambiente. Control de hidatidosis en huertas y granjas y en lugares de faena.  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práctica: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realización de ecografías a diferentes órganos de animales infestados por hidatidosis. A cargo de médica generalista, Lidia Reales (docente de la cátedra).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6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46" b="8423"/>
          <a:stretch/>
        </p:blipFill>
        <p:spPr>
          <a:xfrm>
            <a:off x="1210490" y="0"/>
            <a:ext cx="9710057" cy="66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0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8" t="981" r="-267" b="22233"/>
          <a:stretch/>
        </p:blipFill>
        <p:spPr>
          <a:xfrm>
            <a:off x="119185" y="0"/>
            <a:ext cx="119191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9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783" t="13244" r="7500" b="16862"/>
          <a:stretch/>
        </p:blipFill>
        <p:spPr>
          <a:xfrm>
            <a:off x="975359" y="51013"/>
            <a:ext cx="10371909" cy="67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s-A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participantes</a:t>
            </a:r>
            <a:r>
              <a:rPr lang="es-AR" sz="3600" b="1" dirty="0"/>
              <a:t>: </a:t>
            </a:r>
            <a:r>
              <a:rPr lang="en-US" b="1" dirty="0"/>
              <a:t/>
            </a:r>
            <a:br>
              <a:rPr lang="en-US" b="1" dirty="0"/>
            </a:br>
            <a:r>
              <a:rPr lang="es-AR" sz="3100" b="1" dirty="0"/>
              <a:t>U.N.P.S.J.B </a:t>
            </a:r>
            <a:r>
              <a:rPr lang="es-AR" sz="3100" b="1" dirty="0" smtClean="0"/>
              <a:t/>
            </a:r>
            <a:br>
              <a:rPr lang="es-AR" sz="3100" b="1" dirty="0" smtClean="0"/>
            </a:br>
            <a:r>
              <a:rPr lang="es-AR" sz="3100" b="1" dirty="0" smtClean="0"/>
              <a:t> Chacra </a:t>
            </a:r>
            <a:r>
              <a:rPr lang="es-AR" sz="3100" b="1" dirty="0"/>
              <a:t>N°18 “Centro de Investigación de Zoonosis en Sarmiento” Departamento Provincial de Investigación en Hidatidosis.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err="1" smtClean="0"/>
              <a:t>Avalado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por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Resolución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DFCNyCS</a:t>
            </a:r>
            <a:r>
              <a:rPr lang="en-US" sz="3100" b="1" dirty="0" smtClean="0"/>
              <a:t> n°819/19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56113"/>
            <a:ext cx="10515600" cy="3520849"/>
          </a:xfrm>
        </p:spPr>
        <p:txBody>
          <a:bodyPr/>
          <a:lstStyle/>
          <a:p>
            <a:pPr lvl="0"/>
            <a:r>
              <a:rPr lang="es-AR" b="1" dirty="0" smtClean="0"/>
              <a:t>Objetivo general   </a:t>
            </a:r>
            <a:endParaRPr lang="en-US" dirty="0"/>
          </a:p>
          <a:p>
            <a:pPr marL="0" indent="0" algn="just">
              <a:buNone/>
            </a:pPr>
            <a:r>
              <a:rPr lang="es-AR" dirty="0"/>
              <a:t>Contribuir en la formación de los futuros médicos, y las carreras relacionadas con la atención de la salud; basándose en la información regional. </a:t>
            </a:r>
            <a:endParaRPr lang="es-AR" dirty="0" smtClean="0"/>
          </a:p>
          <a:p>
            <a:pPr marL="0" indent="0" algn="just">
              <a:buNone/>
            </a:pPr>
            <a:r>
              <a:rPr lang="es-AR" dirty="0" smtClean="0"/>
              <a:t>A </a:t>
            </a:r>
            <a:r>
              <a:rPr lang="es-AR" dirty="0"/>
              <a:t>partir de datos de los diferentes sistemas de registros como así también de documentación bibliográfica correspondiente a las investigaciones locales en relación a la hidatidosis, como zoonosis principalmente prevalente en el área patagónica.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4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Adquirir capacitación en hidatidosis sobre el diagnóstico y vigilancia epidemiológica de la equinococosis quística.</a:t>
            </a:r>
            <a:endParaRPr lang="en-US" sz="24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Indagar las probables estrategias de intervención a partir de  la situación actual de los casos identificados y la detección de posibles nuevos casos.</a:t>
            </a:r>
            <a:endParaRPr lang="en-US" sz="24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Entender la importancia del diagnóstico precoz y el tratamiento oportuno de esta zoonosis.</a:t>
            </a:r>
            <a:endParaRPr lang="en-US" sz="24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Incursionar en las diferentes experiencias que han aportado al conocimiento actual de la enfermedad.</a:t>
            </a:r>
            <a:endParaRPr lang="en-US" sz="24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646" y="296091"/>
            <a:ext cx="10596154" cy="679269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926" y="1210491"/>
            <a:ext cx="11625942" cy="5451566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Participar activamente de las capacitaciones realizadas a tal fin en: Chacra de Investigación (Sarmiento) – Jornadas en la propia UNPSJB</a:t>
            </a:r>
          </a:p>
          <a:p>
            <a:r>
              <a:rPr lang="es-ES" sz="2400" dirty="0" smtClean="0"/>
              <a:t>Participar con el equipo de investigación en la detección de huevos de </a:t>
            </a:r>
            <a:r>
              <a:rPr lang="es-ES" sz="2400" dirty="0" err="1" smtClean="0"/>
              <a:t>Taenias</a:t>
            </a:r>
            <a:r>
              <a:rPr lang="es-ES" sz="2400" dirty="0" smtClean="0"/>
              <a:t> desde el campo al laboratorio</a:t>
            </a:r>
          </a:p>
          <a:p>
            <a:r>
              <a:rPr lang="es-ES" sz="2400" dirty="0" smtClean="0"/>
              <a:t>Crear base de datos en Access</a:t>
            </a:r>
          </a:p>
          <a:p>
            <a:r>
              <a:rPr lang="es-ES" sz="2400" dirty="0" smtClean="0"/>
              <a:t>Diagramar, acordar y trasladar el registro de casos de hidatidosis de la zona sanitaria sur, que obran en formato papel y electrónico,  a la base de datos conocida como Access</a:t>
            </a:r>
          </a:p>
          <a:p>
            <a:r>
              <a:rPr lang="es-ES" sz="2400" dirty="0" smtClean="0"/>
              <a:t>Trasladar la base de datos registrados hasta 2010 a la nueva base de datos</a:t>
            </a:r>
          </a:p>
          <a:p>
            <a:r>
              <a:rPr lang="es-ES" sz="2400" dirty="0" smtClean="0"/>
              <a:t>Analizar los datos registrados.</a:t>
            </a:r>
          </a:p>
          <a:p>
            <a:r>
              <a:rPr lang="es-ES" sz="2400" dirty="0" smtClean="0"/>
              <a:t>Búsqueda y seguimiento de los mismos</a:t>
            </a:r>
          </a:p>
          <a:p>
            <a:r>
              <a:rPr lang="es-ES" sz="2400" dirty="0" smtClean="0"/>
              <a:t>Actualizar datos al 2019</a:t>
            </a:r>
          </a:p>
          <a:p>
            <a:r>
              <a:rPr lang="es-ES" sz="2400" dirty="0" smtClean="0"/>
              <a:t>Participar en la identificación y seguimiento de los potenciales nuevos casos</a:t>
            </a:r>
          </a:p>
          <a:p>
            <a:r>
              <a:rPr lang="es-ES" sz="2400" dirty="0" smtClean="0"/>
              <a:t>Participar de las presentaciones y/o exposiciones referentes a investigaciones regionales sobre el tema.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73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5" y="365126"/>
            <a:ext cx="11390811" cy="749572"/>
          </a:xfrm>
        </p:spPr>
        <p:txBody>
          <a:bodyPr>
            <a:normAutofit/>
          </a:bodyPr>
          <a:lstStyle/>
          <a:p>
            <a:pPr algn="ctr"/>
            <a:r>
              <a:rPr lang="es-AR" b="1" dirty="0"/>
              <a:t>CRONOGRAMA DE SALIDAS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" y="1114698"/>
            <a:ext cx="11686903" cy="55299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A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AÑO 2019</a:t>
            </a:r>
          </a:p>
          <a:p>
            <a:pPr marL="0" indent="0">
              <a:buNone/>
            </a:pPr>
            <a:r>
              <a:rPr lang="es-E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Programar tres encuentros en el Centro de Zoonosis de Sarmiento. De un día de duración, durante el segundo semestre, de capacitación y actualización en Hidatidosis .</a:t>
            </a:r>
          </a:p>
          <a:p>
            <a:pPr marL="0" indent="0">
              <a:buNone/>
            </a:pP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Jornada previa  en UPSJB: Epidemiología de la Hidatidosis en los hospederos y en el ambiente. Agente. Ciclos. Importancia.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.-Vigilancia, diagnóstico y control en el hospedero definitivo.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Desparasitación. Antiparasitarios. Administración. Toma de muestra de materia fecal.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muestras en laboratorio de baja complejidad.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Acondicionamiento. Envío a laboratorio.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.- Vigilancia, diagnóstico y control en el hospedero intermediario.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Vacunas. Vacunación.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Vacuna EG95. Protocolos y ensayos. Toma de muestras de sangre. Análisis en laboratorios de baja complejidad.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macroscópico de quiste hidatídico. Estudios de fertilidad y viabilidad.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Envío de muestras a laboratorio.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.-Vigilancia, diagnóstico y control en el ambiente.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de Hidatidosis en huertas y granjas. 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de Hidatidosis en lugares de faena. 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Visita a huertas y lugares de faena.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Toma de muestras ambientales.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2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32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Segunda parte del proyecto:</a:t>
            </a:r>
            <a:b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Año 2020</a:t>
            </a:r>
            <a:b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931" y="2046514"/>
            <a:ext cx="11355978" cy="4641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i="1" dirty="0" smtClean="0"/>
              <a:t>Visita a los puestos sanitarios y hospitales rurales de los Departamentos Senguer y Sarmiento. Programar cuatro salidas de una semana: Salir de Comodoro Rivadavia  el lunes y regresar el viernes.</a:t>
            </a:r>
          </a:p>
          <a:p>
            <a:pPr marL="0" indent="0">
              <a:buNone/>
            </a:pPr>
            <a:endParaRPr lang="es-ES" b="1" i="1" dirty="0" smtClean="0"/>
          </a:p>
          <a:p>
            <a:pPr marL="0" indent="0">
              <a:buNone/>
            </a:pPr>
            <a:r>
              <a:rPr lang="es-ES" dirty="0" smtClean="0"/>
              <a:t>a.- Hospital de Rio Mayo y Puesto Sanitario Facundo.</a:t>
            </a:r>
          </a:p>
          <a:p>
            <a:pPr marL="0" indent="0">
              <a:buNone/>
            </a:pPr>
            <a:r>
              <a:rPr lang="es-ES" dirty="0" smtClean="0"/>
              <a:t>b.- Hospital de Alto Río Senguer y Puesto Sanitario Aldea </a:t>
            </a:r>
            <a:r>
              <a:rPr lang="es-ES" dirty="0" err="1" smtClean="0"/>
              <a:t>Apeleg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c.- Hospital de Sarmiento y Puesto Sanitario Buen Pasto.</a:t>
            </a:r>
          </a:p>
          <a:p>
            <a:pPr marL="0" indent="0">
              <a:buNone/>
            </a:pPr>
            <a:r>
              <a:rPr lang="es-ES" dirty="0" smtClean="0"/>
              <a:t>d.- Puestos Sanitarios de Lago Blanco, Ricardo Rojas,  Aldea </a:t>
            </a:r>
            <a:r>
              <a:rPr lang="es-ES" dirty="0" err="1" smtClean="0"/>
              <a:t>Beleiro</a:t>
            </a:r>
            <a:r>
              <a:rPr lang="es-ES" dirty="0" smtClean="0"/>
              <a:t>  y El </a:t>
            </a:r>
            <a:r>
              <a:rPr lang="es-ES" dirty="0" err="1" smtClean="0"/>
              <a:t>Chalia</a:t>
            </a:r>
            <a:r>
              <a:rPr lang="es-E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5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869"/>
          </a:xfrm>
        </p:spPr>
        <p:txBody>
          <a:bodyPr>
            <a:normAutofit/>
          </a:bodyPr>
          <a:lstStyle/>
          <a:p>
            <a:pPr algn="ctr"/>
            <a:r>
              <a:rPr lang="es-A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Informe: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006" y="1480458"/>
            <a:ext cx="11747863" cy="4093028"/>
          </a:xfrm>
        </p:spPr>
        <p:txBody>
          <a:bodyPr/>
          <a:lstStyle/>
          <a:p>
            <a:pPr algn="just"/>
            <a:r>
              <a:rPr lang="es-ES" dirty="0" smtClean="0"/>
              <a:t>En una primera instancia, se dio lugar a la capacitación correspondiente, con foco en el recorrido de las enfermedades </a:t>
            </a:r>
            <a:r>
              <a:rPr lang="es-ES" dirty="0" err="1" smtClean="0"/>
              <a:t>zoonóticas</a:t>
            </a:r>
            <a:r>
              <a:rPr lang="es-ES" dirty="0" smtClean="0"/>
              <a:t> emergentes y reemergentes en general y en la región patagónica, a cargo de la profesora Alicia </a:t>
            </a:r>
            <a:r>
              <a:rPr lang="es-ES" dirty="0" err="1" smtClean="0"/>
              <a:t>Lawrynovicz</a:t>
            </a:r>
            <a:r>
              <a:rPr lang="es-ES" dirty="0" smtClean="0"/>
              <a:t>, responsable de la cátedra de epidemiología.</a:t>
            </a:r>
          </a:p>
          <a:p>
            <a:pPr algn="just"/>
            <a:r>
              <a:rPr lang="es-ES" dirty="0" smtClean="0"/>
              <a:t>Por otra parte, se analizó la evolución histórica de la hidatidosis, su prevalencia en relación a los programas y la disponibilidad de recursos e insumos condicionados por las políticas del momento, a cargo del médico veterinario Oscar Jensen, jefe del Centro de Investigación en Zoonosis (Ministerio de Salud- Chubut)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4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19746"/>
          <a:stretch/>
        </p:blipFill>
        <p:spPr>
          <a:xfrm>
            <a:off x="2037805" y="43397"/>
            <a:ext cx="7698377" cy="6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1°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Sarmiento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5725" y="1271451"/>
            <a:ext cx="11051177" cy="5329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Gracias al equipo de investigadores del </a:t>
            </a:r>
            <a:r>
              <a:rPr lang="es-ES" b="1" dirty="0" smtClean="0"/>
              <a:t>Centro de Investigación en Zoonosis</a:t>
            </a:r>
            <a:r>
              <a:rPr lang="es-ES" dirty="0" smtClean="0"/>
              <a:t> se recibió:</a:t>
            </a:r>
          </a:p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epidemiología de la hidatidosis en los hospederos y en el ambiente, agentes, ciclos y su importancia. </a:t>
            </a:r>
          </a:p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teórico-práctica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vigilancia, diagnóstico y control en el hospedero definitivo. Desparasitación, antiparasitarios y administración. Toma de muestras de materia fecal. Análisis de muestras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laboratorio de baja complejidad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Acondicionamiento y envío a laboratorio. </a:t>
            </a:r>
          </a:p>
          <a:p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Investigadores: Dra. En bioquímica María Laura </a:t>
            </a:r>
            <a:r>
              <a:rPr lang="es-E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Gertiser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Bioquímica Cecilia </a:t>
            </a:r>
            <a:r>
              <a:rPr lang="es-E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Mozzoni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AR" dirty="0" smtClean="0"/>
              <a:t>-</a:t>
            </a:r>
            <a:r>
              <a:rPr lang="es-ES" b="1" dirty="0" smtClean="0"/>
              <a:t>Creación de base de datos en plataforma Access</a:t>
            </a:r>
            <a:r>
              <a:rPr lang="es-ES" dirty="0" smtClean="0"/>
              <a:t> (</a:t>
            </a:r>
            <a:r>
              <a:rPr lang="es-ES" sz="2200" dirty="0" smtClean="0"/>
              <a:t>Con los datos recopilados por los profesionales locales durante su período de actividad)</a:t>
            </a:r>
          </a:p>
          <a:p>
            <a:pPr marL="0" indent="0">
              <a:buNone/>
            </a:pPr>
            <a:r>
              <a:rPr lang="es-ES" dirty="0" smtClean="0"/>
              <a:t>-</a:t>
            </a:r>
            <a:r>
              <a:rPr lang="es-ES" b="1" dirty="0" smtClean="0"/>
              <a:t>Traslado de la información a la nueva base de datos  </a:t>
            </a:r>
            <a:r>
              <a:rPr lang="es-ES" dirty="0" smtClean="0"/>
              <a:t>(</a:t>
            </a:r>
            <a:r>
              <a:rPr lang="es-ES" sz="2400" dirty="0" smtClean="0"/>
              <a:t>se reformuló de manera tal que ofreciera comodidad y facilitara el acceso a cualquier integrante a la plataforma de datos)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1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1062</Words>
  <Application>Microsoft Office PowerPoint</Application>
  <PresentationFormat>Panorámica</PresentationFormat>
  <Paragraphs>68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Noto Sans Symbols</vt:lpstr>
      <vt:lpstr>Tema de Office</vt:lpstr>
      <vt:lpstr>Relevamiento del estado actual de la hidatidosis en la población endémica de Chubut</vt:lpstr>
      <vt:lpstr> Instituciones participantes:  U.N.P.S.J.B   Chacra N°18 “Centro de Investigación de Zoonosis en Sarmiento” Departamento Provincial de Investigación en Hidatidosis. Avalado por Resolución DFCNyCS n°819/19</vt:lpstr>
      <vt:lpstr>Objetivos específicos:</vt:lpstr>
      <vt:lpstr>Actividades:</vt:lpstr>
      <vt:lpstr>CRONOGRAMA DE SALIDAS </vt:lpstr>
      <vt:lpstr> Segunda parte del proyecto: Año 2020 </vt:lpstr>
      <vt:lpstr>Informe:</vt:lpstr>
      <vt:lpstr>Presentación de PowerPoint</vt:lpstr>
      <vt:lpstr>1° Viaje a Sarmiento</vt:lpstr>
      <vt:lpstr>Presentación de PowerPoint</vt:lpstr>
      <vt:lpstr>Presentación de PowerPoint</vt:lpstr>
      <vt:lpstr>2° Viaje a Sarmiento</vt:lpstr>
      <vt:lpstr>Presentación de PowerPoint</vt:lpstr>
      <vt:lpstr>3° Viaje a Sarmiento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64</cp:revision>
  <dcterms:created xsi:type="dcterms:W3CDTF">2023-11-12T14:50:54Z</dcterms:created>
  <dcterms:modified xsi:type="dcterms:W3CDTF">2023-11-12T17:07:14Z</dcterms:modified>
</cp:coreProperties>
</file>